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267" r:id="rId3"/>
    <p:sldId id="260" r:id="rId4"/>
    <p:sldId id="263" r:id="rId5"/>
    <p:sldId id="258" r:id="rId6"/>
    <p:sldId id="261" r:id="rId7"/>
    <p:sldId id="375" r:id="rId8"/>
    <p:sldId id="377" r:id="rId9"/>
    <p:sldId id="395" r:id="rId10"/>
    <p:sldId id="397" r:id="rId11"/>
    <p:sldId id="398" r:id="rId12"/>
    <p:sldId id="396" r:id="rId13"/>
    <p:sldId id="390" r:id="rId14"/>
    <p:sldId id="402" r:id="rId15"/>
    <p:sldId id="403" r:id="rId16"/>
    <p:sldId id="404" r:id="rId17"/>
    <p:sldId id="405" r:id="rId18"/>
    <p:sldId id="327" r:id="rId19"/>
    <p:sldId id="343" r:id="rId20"/>
    <p:sldId id="353" r:id="rId21"/>
    <p:sldId id="354" r:id="rId22"/>
    <p:sldId id="379" r:id="rId23"/>
    <p:sldId id="336" r:id="rId24"/>
    <p:sldId id="356" r:id="rId25"/>
    <p:sldId id="344" r:id="rId26"/>
    <p:sldId id="345" r:id="rId27"/>
    <p:sldId id="355" r:id="rId28"/>
    <p:sldId id="276" r:id="rId29"/>
    <p:sldId id="285" r:id="rId30"/>
    <p:sldId id="382" r:id="rId31"/>
    <p:sldId id="308" r:id="rId32"/>
    <p:sldId id="406" r:id="rId33"/>
    <p:sldId id="311" r:id="rId34"/>
    <p:sldId id="315" r:id="rId35"/>
    <p:sldId id="372" r:id="rId36"/>
    <p:sldId id="318" r:id="rId37"/>
    <p:sldId id="380" r:id="rId38"/>
    <p:sldId id="319" r:id="rId39"/>
    <p:sldId id="401" r:id="rId40"/>
    <p:sldId id="407" r:id="rId41"/>
    <p:sldId id="310" r:id="rId42"/>
    <p:sldId id="284" r:id="rId43"/>
    <p:sldId id="383" r:id="rId44"/>
    <p:sldId id="384" r:id="rId45"/>
    <p:sldId id="388" r:id="rId46"/>
    <p:sldId id="399" r:id="rId47"/>
    <p:sldId id="389" r:id="rId48"/>
    <p:sldId id="381" r:id="rId49"/>
    <p:sldId id="286" r:id="rId50"/>
    <p:sldId id="289"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varScale="1">
        <p:scale>
          <a:sx n="106" d="100"/>
          <a:sy n="106" d="100"/>
        </p:scale>
        <p:origin x="75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23/02/2019</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50</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19</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39</a:t>
            </a:fld>
            <a:endParaRPr lang="en-AU"/>
          </a:p>
        </p:txBody>
      </p:sp>
    </p:spTree>
    <p:extLst>
      <p:ext uri="{BB962C8B-B14F-4D97-AF65-F5344CB8AC3E}">
        <p14:creationId xmlns:p14="http://schemas.microsoft.com/office/powerpoint/2010/main" val="234590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40</a:t>
            </a:fld>
            <a:endParaRPr lang="en-AU"/>
          </a:p>
        </p:txBody>
      </p:sp>
    </p:spTree>
    <p:extLst>
      <p:ext uri="{BB962C8B-B14F-4D97-AF65-F5344CB8AC3E}">
        <p14:creationId xmlns:p14="http://schemas.microsoft.com/office/powerpoint/2010/main" val="222941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48</a:t>
            </a:fld>
            <a:endParaRPr lang="en-AU"/>
          </a:p>
        </p:txBody>
      </p:sp>
    </p:spTree>
    <p:extLst>
      <p:ext uri="{BB962C8B-B14F-4D97-AF65-F5344CB8AC3E}">
        <p14:creationId xmlns:p14="http://schemas.microsoft.com/office/powerpoint/2010/main" val="26518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2/23/2019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0905" r="951" b="-874"/>
          <a:stretch/>
        </p:blipFill>
        <p:spPr>
          <a:xfrm>
            <a:off x="1854319" y="1155600"/>
            <a:ext cx="5435362" cy="2184400"/>
          </a:xfrm>
          <a:prstGeom prst="rect">
            <a:avLst/>
          </a:prstGeom>
        </p:spPr>
      </p:pic>
      <p:sp>
        <p:nvSpPr>
          <p:cNvPr id="10" name="Rectangle 9"/>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4944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Rectangle 3"/>
          <p:cNvSpPr/>
          <p:nvPr/>
        </p:nvSpPr>
        <p:spPr>
          <a:xfrm>
            <a:off x="2120265" y="2979420"/>
            <a:ext cx="4623436" cy="210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9" name="TextBox 8"/>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0" name="Elbow Connector 9"/>
          <p:cNvCxnSpPr>
            <a:stCxn id="6"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01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Oval 3"/>
          <p:cNvSpPr/>
          <p:nvPr/>
        </p:nvSpPr>
        <p:spPr>
          <a:xfrm>
            <a:off x="3063240" y="161544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6111240" y="17526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286500" y="36195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3017520" y="387096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p:cNvCxnSpPr/>
          <p:nvPr/>
        </p:nvCxnSpPr>
        <p:spPr>
          <a:xfrm>
            <a:off x="3550920" y="1752600"/>
            <a:ext cx="2316480" cy="1371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97580" y="3870960"/>
            <a:ext cx="2613660" cy="11430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18" name="TextBox 17"/>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9" name="Elbow Connector 18"/>
          <p:cNvCxnSpPr>
            <a:stCxn id="17"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27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000"/>
            <a:ext cx="8229600" cy="2743200"/>
          </a:xfrm>
        </p:spPr>
        <p:txBody>
          <a:bodyPr>
            <a:normAutofit fontScale="90000"/>
          </a:bodyPr>
          <a:lstStyle/>
          <a:p>
            <a:r>
              <a:rPr lang="en-AU" dirty="0" smtClean="0"/>
              <a:t>Can we use environmental and geographic variables as surrogates </a:t>
            </a:r>
            <a:br>
              <a:rPr lang="en-AU" dirty="0" smtClean="0"/>
            </a:br>
            <a:r>
              <a:rPr lang="en-AU" dirty="0" smtClean="0"/>
              <a:t>for genetic variation in </a:t>
            </a:r>
            <a:br>
              <a:rPr lang="en-AU" dirty="0" smtClean="0"/>
            </a:br>
            <a:r>
              <a:rPr lang="en-AU" dirty="0" smtClean="0"/>
              <a:t>conservation planning?</a:t>
            </a:r>
            <a:endParaRPr lang="en-AU" dirty="0"/>
          </a:p>
        </p:txBody>
      </p:sp>
      <p:sp>
        <p:nvSpPr>
          <p:cNvPr id="3" name="TextBox 2"/>
          <p:cNvSpPr txBox="1"/>
          <p:nvPr/>
        </p:nvSpPr>
        <p:spPr>
          <a:xfrm>
            <a:off x="6647419" y="4774168"/>
            <a:ext cx="2496581" cy="369332"/>
          </a:xfrm>
          <a:prstGeom prst="rect">
            <a:avLst/>
          </a:prstGeom>
          <a:noFill/>
        </p:spPr>
        <p:txBody>
          <a:bodyPr wrap="none" rtlCol="0">
            <a:spAutoFit/>
          </a:bodyPr>
          <a:lstStyle/>
          <a:p>
            <a:r>
              <a:rPr lang="en-AU" dirty="0" smtClean="0"/>
              <a:t>Hanson </a:t>
            </a:r>
            <a:r>
              <a:rPr lang="en-AU" i="1" dirty="0" smtClean="0"/>
              <a:t>et al. </a:t>
            </a:r>
            <a:r>
              <a:rPr lang="en-AU" dirty="0" smtClean="0"/>
              <a:t>2017 PNAS</a:t>
            </a:r>
            <a:endParaRPr lang="en-AU"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75241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3744546"/>
            <a:ext cx="3778860" cy="1398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8229600" cy="3756645"/>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a:t>
            </a:r>
            <a:r>
              <a:rPr lang="en-AU" dirty="0" smtClean="0"/>
              <a:t>Possingham</a:t>
            </a:r>
          </a:p>
          <a:p>
            <a:r>
              <a:rPr lang="en-AU" dirty="0"/>
              <a:t>Stuart Butchart</a:t>
            </a:r>
          </a:p>
          <a:p>
            <a:endParaRPr lang="en-AU" dirty="0"/>
          </a:p>
          <a:p>
            <a:pPr marL="0" indent="0">
              <a:buNone/>
            </a:pPr>
            <a:endParaRPr lang="en-AU" dirty="0" smtClean="0"/>
          </a:p>
          <a:p>
            <a:endParaRPr lang="en-AU" dirty="0" smtClean="0"/>
          </a:p>
        </p:txBody>
      </p:sp>
      <p:sp>
        <p:nvSpPr>
          <p:cNvPr id="4" name="TextBox 3"/>
          <p:cNvSpPr txBox="1"/>
          <p:nvPr/>
        </p:nvSpPr>
        <p:spPr>
          <a:xfrm>
            <a:off x="4849085" y="857250"/>
            <a:ext cx="4156364" cy="2554545"/>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pPr marL="457200" indent="-457200">
              <a:buFont typeface="Arial" panose="020B0604020202020204" pitchFamily="34" charset="0"/>
              <a:buChar char="•"/>
            </a:pPr>
            <a:r>
              <a:rPr lang="en-AU" sz="3200" dirty="0" err="1" smtClean="0"/>
              <a:t>IntraBioDiv</a:t>
            </a:r>
            <a:r>
              <a:rPr lang="en-AU" sz="3200" dirty="0" smtClean="0"/>
              <a:t> project</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321" y="3744547"/>
            <a:ext cx="4024679" cy="13989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4" y="3744547"/>
            <a:ext cx="4832061" cy="137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0476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2" name="Rectangle 1"/>
          <p:cNvSpPr/>
          <p:nvPr/>
        </p:nvSpPr>
        <p:spPr>
          <a:xfrm>
            <a:off x="994338" y="3033867"/>
            <a:ext cx="7249330" cy="1553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0658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4867005" y="677333"/>
            <a:ext cx="2752995" cy="428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4511405" y="4429026"/>
            <a:ext cx="2752995" cy="42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pic>
        <p:nvPicPr>
          <p:cNvPr id="11"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161" t="45055"/>
          <a:stretch/>
        </p:blipFill>
        <p:spPr bwMode="auto">
          <a:xfrm>
            <a:off x="4804662" y="1039350"/>
            <a:ext cx="458698" cy="392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143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most studied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016104"/>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8778" y="4774168"/>
            <a:ext cx="3385222" cy="369332"/>
          </a:xfrm>
          <a:prstGeom prst="rect">
            <a:avLst/>
          </a:prstGeom>
          <a:noFill/>
        </p:spPr>
        <p:txBody>
          <a:bodyPr wrap="none" rtlCol="0">
            <a:spAutoFit/>
          </a:bodyPr>
          <a:lstStyle/>
          <a:p>
            <a:r>
              <a:rPr lang="en-AU" i="1" dirty="0" smtClean="0"/>
              <a:t>Hanson et al. In Press </a:t>
            </a:r>
            <a:r>
              <a:rPr lang="en-AU" dirty="0" smtClean="0"/>
              <a:t>J. Appl. Ecol</a:t>
            </a:r>
            <a:r>
              <a:rPr lang="en-AU" i="1" dirty="0" smtClean="0"/>
              <a:t>.</a:t>
            </a:r>
            <a:endParaRPr lang="en-AU" i="1"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flow and 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59017"/>
            <a:ext cx="8788400" cy="1107383"/>
          </a:xfrm>
        </p:spPr>
        <p:txBody>
          <a:bodyPr>
            <a:noAutofit/>
          </a:bodyPr>
          <a:lstStyle/>
          <a:p>
            <a:r>
              <a:rPr lang="en-AU" sz="3600" dirty="0" smtClean="0"/>
              <a:t>Conventional approaches for connectivity</a:t>
            </a:r>
            <a:endParaRPr lang="en-AU" sz="36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2677656"/>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data</a:t>
            </a:r>
            <a:endParaRPr lang="en-AU" sz="2800" dirty="0"/>
          </a:p>
        </p:txBody>
      </p:sp>
    </p:spTree>
    <p:extLst>
      <p:ext uri="{BB962C8B-B14F-4D97-AF65-F5344CB8AC3E}">
        <p14:creationId xmlns:p14="http://schemas.microsoft.com/office/powerpoint/2010/main" val="3658199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selection using genetic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3640997" y="3094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640997" y="25755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81611" y="19032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79400" y="3961188"/>
            <a:ext cx="2082409" cy="1009469"/>
            <a:chOff x="330200" y="3961188"/>
            <a:chExt cx="2082409" cy="1009469"/>
          </a:xfrm>
        </p:grpSpPr>
        <p:sp>
          <p:nvSpPr>
            <p:cNvPr id="105" name="Rectangle 104"/>
            <p:cNvSpPr/>
            <p:nvPr/>
          </p:nvSpPr>
          <p:spPr>
            <a:xfrm>
              <a:off x="3302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3302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836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83601" y="4508992"/>
              <a:ext cx="1529008" cy="461665"/>
            </a:xfrm>
            <a:prstGeom prst="rect">
              <a:avLst/>
            </a:prstGeom>
            <a:noFill/>
          </p:spPr>
          <p:txBody>
            <a:bodyPr wrap="none" rtlCol="0">
              <a:spAutoFit/>
            </a:bodyPr>
            <a:lstStyle/>
            <a:p>
              <a:r>
                <a:rPr lang="en-AU" sz="2400" dirty="0" smtClean="0"/>
                <a:t>Unsuitable</a:t>
              </a:r>
              <a:endParaRPr lang="en-AU" sz="2400" dirty="0"/>
            </a:p>
          </p:txBody>
        </p:sp>
      </p:grpSp>
      <p:grpSp>
        <p:nvGrpSpPr>
          <p:cNvPr id="24" name="Group 23"/>
          <p:cNvGrpSpPr/>
          <p:nvPr/>
        </p:nvGrpSpPr>
        <p:grpSpPr>
          <a:xfrm>
            <a:off x="3485982" y="3964907"/>
            <a:ext cx="2816180" cy="1009469"/>
            <a:chOff x="3485982" y="3964907"/>
            <a:chExt cx="2816180" cy="1009469"/>
          </a:xfrm>
        </p:grpSpPr>
        <p:sp>
          <p:nvSpPr>
            <p:cNvPr id="108" name="Rectangle 107"/>
            <p:cNvSpPr/>
            <p:nvPr/>
          </p:nvSpPr>
          <p:spPr>
            <a:xfrm>
              <a:off x="3485982" y="3969372"/>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485982" y="4502772"/>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TextBox 109"/>
            <p:cNvSpPr txBox="1"/>
            <p:nvPr/>
          </p:nvSpPr>
          <p:spPr>
            <a:xfrm>
              <a:off x="3957609" y="3964907"/>
              <a:ext cx="2344553" cy="461665"/>
            </a:xfrm>
            <a:prstGeom prst="rect">
              <a:avLst/>
            </a:prstGeom>
            <a:noFill/>
          </p:spPr>
          <p:txBody>
            <a:bodyPr wrap="none" rtlCol="0">
              <a:spAutoFit/>
            </a:bodyPr>
            <a:lstStyle/>
            <a:p>
              <a:r>
                <a:rPr lang="en-AU" sz="2400" dirty="0" smtClean="0"/>
                <a:t>High connectivity</a:t>
              </a:r>
              <a:endParaRPr lang="en-AU" sz="2400" dirty="0"/>
            </a:p>
          </p:txBody>
        </p:sp>
        <p:sp>
          <p:nvSpPr>
            <p:cNvPr id="112" name="TextBox 111"/>
            <p:cNvSpPr txBox="1"/>
            <p:nvPr/>
          </p:nvSpPr>
          <p:spPr>
            <a:xfrm>
              <a:off x="3957609" y="4512711"/>
              <a:ext cx="2285626" cy="461665"/>
            </a:xfrm>
            <a:prstGeom prst="rect">
              <a:avLst/>
            </a:prstGeom>
            <a:noFill/>
          </p:spPr>
          <p:txBody>
            <a:bodyPr wrap="none" rtlCol="0">
              <a:spAutoFit/>
            </a:bodyPr>
            <a:lstStyle/>
            <a:p>
              <a:r>
                <a:rPr lang="en-AU" sz="2400" dirty="0" smtClean="0"/>
                <a:t>Low connectivity</a:t>
              </a:r>
              <a:endParaRPr lang="en-AU" sz="2400" dirty="0"/>
            </a:p>
          </p:txBody>
        </p:sp>
      </p:gr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3467002" y="1756410"/>
            <a:ext cx="2133600" cy="2057400"/>
            <a:chOff x="228600" y="1733550"/>
            <a:chExt cx="2133600" cy="2057400"/>
          </a:xfrm>
        </p:grpSpPr>
        <p:sp>
          <p:nvSpPr>
            <p:cNvPr id="143" name="Rectangle 142"/>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Rectangle 143"/>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Rectangle 144"/>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ectangle 145"/>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Rectangle 146"/>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Rectangle 147"/>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Rectangle 148"/>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Rectangle 149"/>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Rectangle 150"/>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Rectangle 151"/>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Rectangle 152"/>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Rectangle 153"/>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Rectangle 154"/>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ectangle 156"/>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Rectangle 157"/>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p:cNvSpPr>
            <a:spLocks noGrp="1"/>
          </p:cNvSpPr>
          <p:nvPr>
            <p:ph type="title"/>
          </p:nvPr>
        </p:nvSpPr>
        <p:spPr>
          <a:xfrm>
            <a:off x="457200" y="205979"/>
            <a:ext cx="8486078" cy="857250"/>
          </a:xfrm>
        </p:spPr>
        <p:txBody>
          <a:bodyPr>
            <a:normAutofit fontScale="90000"/>
          </a:bodyPr>
          <a:lstStyle/>
          <a:p>
            <a:r>
              <a:rPr lang="en-AU" dirty="0" smtClean="0"/>
              <a:t>Reserve selection using </a:t>
            </a:r>
            <a:r>
              <a:rPr lang="en-AU" dirty="0" smtClean="0"/>
              <a:t>surrogate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0" name="Rectangle 89"/>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3820" y="1120896"/>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309240" y="1121159"/>
            <a:ext cx="2474524" cy="523220"/>
          </a:xfrm>
          <a:prstGeom prst="rect">
            <a:avLst/>
          </a:prstGeom>
          <a:noFill/>
        </p:spPr>
        <p:txBody>
          <a:bodyPr wrap="none" rtlCol="0">
            <a:spAutoFit/>
          </a:bodyPr>
          <a:lstStyle/>
          <a:p>
            <a:r>
              <a:rPr lang="en-AU" sz="2800" dirty="0"/>
              <a:t>Suitable </a:t>
            </a:r>
            <a:r>
              <a:rPr lang="en-AU" sz="2800" dirty="0" smtClean="0"/>
              <a:t>habitat</a:t>
            </a:r>
            <a:endParaRPr lang="en-AU" sz="2800" dirty="0"/>
          </a:p>
        </p:txBody>
      </p:sp>
      <p:sp>
        <p:nvSpPr>
          <p:cNvPr id="130" name="TextBox 129"/>
          <p:cNvSpPr txBox="1"/>
          <p:nvPr/>
        </p:nvSpPr>
        <p:spPr>
          <a:xfrm>
            <a:off x="7013838" y="1091718"/>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4265465" y="19392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4271164" y="260590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57719" y="3677417"/>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2794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2794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328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32801" y="4508992"/>
            <a:ext cx="1529008" cy="461665"/>
          </a:xfrm>
          <a:prstGeom prst="rect">
            <a:avLst/>
          </a:prstGeom>
          <a:noFill/>
        </p:spPr>
        <p:txBody>
          <a:bodyPr wrap="none" rtlCol="0">
            <a:spAutoFit/>
          </a:bodyPr>
          <a:lstStyle/>
          <a:p>
            <a:r>
              <a:rPr lang="en-AU" sz="2400" dirty="0" smtClean="0"/>
              <a:t>Unsuitable</a:t>
            </a:r>
            <a:endParaRPr lang="en-AU" sz="2400" dirty="0"/>
          </a:p>
        </p:txBody>
      </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cxnSp>
        <p:nvCxnSpPr>
          <p:cNvPr id="159" name="Straight Arrow Connector 158"/>
          <p:cNvCxnSpPr/>
          <p:nvPr/>
        </p:nvCxnSpPr>
        <p:spPr>
          <a:xfrm flipV="1">
            <a:off x="4150236" y="302723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4279802" y="1886043"/>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8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a:t>
            </a:r>
            <a:r>
              <a:rPr lang="en-AU" sz="2400" dirty="0" smtClean="0"/>
              <a:t>5 </a:t>
            </a:r>
            <a:r>
              <a:rPr lang="en-AU" sz="2400" dirty="0" smtClean="0"/>
              <a:t>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a:t>
            </a:r>
            <a:r>
              <a:rPr lang="en-AU" sz="2400" dirty="0" smtClean="0"/>
              <a:t>2 </a:t>
            </a:r>
            <a:r>
              <a:rPr lang="en-AU" sz="2400" dirty="0" smtClean="0"/>
              <a:t>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7338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2672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3733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42672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876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4856480" y="2893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4856480" y="2375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856480" y="1841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640997" y="29359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640997" y="24171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881611" y="17448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30"/>
            <a:ext cx="8229600" cy="857250"/>
          </a:xfrm>
        </p:spPr>
        <p:txBody>
          <a:bodyPr/>
          <a:lstStyle/>
          <a:p>
            <a:r>
              <a:rPr lang="en-AU" dirty="0" smtClean="0"/>
              <a:t>Environmental data</a:t>
            </a:r>
            <a:endParaRPr lang="en-AU" dirty="0"/>
          </a:p>
        </p:txBody>
      </p:sp>
      <p:grpSp>
        <p:nvGrpSpPr>
          <p:cNvPr id="8" name="Group 7"/>
          <p:cNvGrpSpPr/>
          <p:nvPr/>
        </p:nvGrpSpPr>
        <p:grpSpPr>
          <a:xfrm>
            <a:off x="2254250" y="800100"/>
            <a:ext cx="4603750" cy="4191000"/>
            <a:chOff x="2254250" y="800100"/>
            <a:chExt cx="4603750" cy="4191000"/>
          </a:xfrm>
        </p:grpSpPr>
        <p:sp>
          <p:nvSpPr>
            <p:cNvPr id="7" name="Rectangle 6"/>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spTree>
    <p:extLst>
      <p:ext uri="{BB962C8B-B14F-4D97-AF65-F5344CB8AC3E}">
        <p14:creationId xmlns:p14="http://schemas.microsoft.com/office/powerpoint/2010/main" val="6561249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 y="3505114"/>
            <a:ext cx="2625078" cy="1555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396240" y="920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284802" y="2621002"/>
            <a:ext cx="2843664" cy="830997"/>
          </a:xfrm>
          <a:prstGeom prst="rect">
            <a:avLst/>
          </a:prstGeom>
          <a:noFill/>
        </p:spPr>
        <p:txBody>
          <a:bodyPr wrap="none" rtlCol="0">
            <a:spAutoFit/>
          </a:bodyPr>
          <a:lstStyle/>
          <a:p>
            <a:pPr algn="ctr"/>
            <a:r>
              <a:rPr lang="en-AU" sz="2400" dirty="0" smtClean="0"/>
              <a:t>Occurrence </a:t>
            </a:r>
            <a:r>
              <a:rPr lang="en-AU" sz="2400" dirty="0" smtClean="0"/>
              <a:t>records </a:t>
            </a:r>
          </a:p>
          <a:p>
            <a:pPr algn="ctr"/>
            <a:r>
              <a:rPr lang="en-AU" sz="2400" dirty="0" smtClean="0"/>
              <a:t>from online database</a:t>
            </a:r>
            <a:endParaRPr lang="en-AU" sz="2400" dirty="0"/>
          </a:p>
        </p:txBody>
      </p:sp>
      <p:sp>
        <p:nvSpPr>
          <p:cNvPr id="14" name="TextBox 13"/>
          <p:cNvSpPr txBox="1"/>
          <p:nvPr/>
        </p:nvSpPr>
        <p:spPr>
          <a:xfrm>
            <a:off x="5701882" y="2270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p:cNvGrpSpPr/>
          <p:nvPr/>
        </p:nvGrpSpPr>
        <p:grpSpPr>
          <a:xfrm>
            <a:off x="547045" y="593037"/>
            <a:ext cx="2169343" cy="1974850"/>
            <a:chOff x="2254250" y="800100"/>
            <a:chExt cx="4603750" cy="4191000"/>
          </a:xfrm>
        </p:grpSpPr>
        <p:sp>
          <p:nvSpPr>
            <p:cNvPr id="16" name="Rectangle 15"/>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848" y="3585349"/>
            <a:ext cx="2397572" cy="139397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b="15338"/>
          <a:stretch/>
        </p:blipFill>
        <p:spPr>
          <a:xfrm>
            <a:off x="4368731" y="688687"/>
            <a:ext cx="4609164" cy="3465713"/>
          </a:xfrm>
          <a:prstGeom prst="rect">
            <a:avLst/>
          </a:prstGeom>
        </p:spPr>
      </p:pic>
      <p:sp>
        <p:nvSpPr>
          <p:cNvPr id="20" name="Rectangle 19"/>
          <p:cNvSpPr/>
          <p:nvPr/>
        </p:nvSpPr>
        <p:spPr>
          <a:xfrm>
            <a:off x="4945856" y="4629433"/>
            <a:ext cx="3384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829724" y="4629432"/>
            <a:ext cx="338400" cy="28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5284209" y="4538668"/>
            <a:ext cx="1190775" cy="461665"/>
          </a:xfrm>
          <a:prstGeom prst="rect">
            <a:avLst/>
          </a:prstGeom>
          <a:noFill/>
        </p:spPr>
        <p:txBody>
          <a:bodyPr wrap="none" rtlCol="0">
            <a:spAutoFit/>
          </a:bodyPr>
          <a:lstStyle/>
          <a:p>
            <a:r>
              <a:rPr lang="en-AU" sz="2400" dirty="0" smtClean="0"/>
              <a:t>Suitable</a:t>
            </a:r>
            <a:endParaRPr lang="en-AU" sz="2400" dirty="0"/>
          </a:p>
        </p:txBody>
      </p:sp>
      <p:sp>
        <p:nvSpPr>
          <p:cNvPr id="23" name="TextBox 22"/>
          <p:cNvSpPr txBox="1"/>
          <p:nvPr/>
        </p:nvSpPr>
        <p:spPr>
          <a:xfrm>
            <a:off x="7148465" y="4540934"/>
            <a:ext cx="1529008" cy="461665"/>
          </a:xfrm>
          <a:prstGeom prst="rect">
            <a:avLst/>
          </a:prstGeom>
          <a:noFill/>
        </p:spPr>
        <p:txBody>
          <a:bodyPr wrap="none" rtlCol="0">
            <a:spAutoFit/>
          </a:bodyPr>
          <a:lstStyle/>
          <a:p>
            <a:r>
              <a:rPr lang="en-AU" sz="2400" dirty="0" smtClean="0"/>
              <a:t>Unsuitable</a:t>
            </a:r>
            <a:endParaRPr lang="en-AU" sz="2400" dirty="0"/>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240" y="1148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645979" y="2785793"/>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4778433" y="279162"/>
            <a:ext cx="3866700" cy="461665"/>
          </a:xfrm>
          <a:prstGeom prst="rect">
            <a:avLst/>
          </a:prstGeom>
          <a:noFill/>
        </p:spPr>
        <p:txBody>
          <a:bodyPr wrap="none" rtlCol="0">
            <a:spAutoFit/>
          </a:bodyPr>
          <a:lstStyle/>
          <a:p>
            <a:r>
              <a:rPr lang="en-AU" sz="2400" dirty="0" smtClean="0"/>
              <a:t>Resistance to gene flow maps</a:t>
            </a:r>
            <a:endParaRPr lang="en-AU" sz="2400" dirty="0"/>
          </a:p>
        </p:txBody>
      </p:sp>
      <p:grpSp>
        <p:nvGrpSpPr>
          <p:cNvPr id="4" name="Group 3"/>
          <p:cNvGrpSpPr/>
          <p:nvPr/>
        </p:nvGrpSpPr>
        <p:grpSpPr>
          <a:xfrm>
            <a:off x="6030902" y="4289731"/>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pic>
        <p:nvPicPr>
          <p:cNvPr id="3074" name="Picture 2" descr="Image result for genetic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60" y="3249827"/>
            <a:ext cx="2267603" cy="124968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547045" y="593037"/>
            <a:ext cx="2169343" cy="1974850"/>
            <a:chOff x="2254250" y="800100"/>
            <a:chExt cx="4603750" cy="4191000"/>
          </a:xfrm>
        </p:grpSpPr>
        <p:sp>
          <p:nvSpPr>
            <p:cNvPr id="18" name="Rectangle 17"/>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b="19487"/>
          <a:stretch/>
        </p:blipFill>
        <p:spPr>
          <a:xfrm>
            <a:off x="4329645" y="768787"/>
            <a:ext cx="4677876" cy="3339128"/>
          </a:xfrm>
          <a:prstGeom prst="rect">
            <a:avLst/>
          </a:prstGeom>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1" y="162232"/>
            <a:ext cx="8915400" cy="1143000"/>
          </a:xfrm>
        </p:spPr>
        <p:txBody>
          <a:bodyPr>
            <a:noAutofit/>
          </a:bodyPr>
          <a:lstStyle/>
          <a:p>
            <a:r>
              <a:rPr lang="en-AU" sz="3600" dirty="0" smtClean="0"/>
              <a:t>Does habitat suitability correlate with resistance to gene flow?</a:t>
            </a:r>
            <a:endParaRPr lang="en-AU" sz="3600" dirty="0"/>
          </a:p>
        </p:txBody>
      </p:sp>
      <p:pic>
        <p:nvPicPr>
          <p:cNvPr id="4" name="Picture 3"/>
          <p:cNvPicPr>
            <a:picLocks noChangeAspect="1"/>
          </p:cNvPicPr>
          <p:nvPr/>
        </p:nvPicPr>
        <p:blipFill>
          <a:blip r:embed="rId2"/>
          <a:stretch>
            <a:fillRect/>
          </a:stretch>
        </p:blipFill>
        <p:spPr>
          <a:xfrm>
            <a:off x="952915" y="1391632"/>
            <a:ext cx="4610691" cy="3543299"/>
          </a:xfrm>
          <a:prstGeom prst="rect">
            <a:avLst/>
          </a:prstGeom>
        </p:spPr>
      </p:pic>
      <p:pic>
        <p:nvPicPr>
          <p:cNvPr id="1026" name="Picture 2" descr="http://www.clker.com/cliparts/2/k/n/l/C/Q/transparent-green-checkmark-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775" y="1655005"/>
            <a:ext cx="2666825" cy="277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spTree>
    <p:extLst>
      <p:ext uri="{BB962C8B-B14F-4D97-AF65-F5344CB8AC3E}">
        <p14:creationId xmlns:p14="http://schemas.microsoft.com/office/powerpoint/2010/main" val="328207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4800" y="727525"/>
            <a:ext cx="5680800" cy="37515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sp>
        <p:nvSpPr>
          <p:cNvPr id="10" name="TextBox 9"/>
          <p:cNvSpPr txBox="1"/>
          <p:nvPr/>
        </p:nvSpPr>
        <p:spPr>
          <a:xfrm rot="16200000">
            <a:off x="59945" y="3187715"/>
            <a:ext cx="2464429" cy="637655"/>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475183" y="4488802"/>
            <a:ext cx="4491291" cy="66249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2999" y="2775496"/>
            <a:ext cx="5548721" cy="1703555"/>
          </a:xfrm>
          <a:prstGeom prst="rect">
            <a:avLst/>
          </a:prstGeom>
        </p:spPr>
      </p:pic>
    </p:spTree>
    <p:extLst>
      <p:ext uri="{BB962C8B-B14F-4D97-AF65-F5344CB8AC3E}">
        <p14:creationId xmlns:p14="http://schemas.microsoft.com/office/powerpoint/2010/main" val="247943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Prioritizations need gene flow data</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by dispersal mechanisms</a:t>
            </a:r>
          </a:p>
          <a:p>
            <a:endParaRPr lang="en-AU" dirty="0" smtClean="0"/>
          </a:p>
          <a:p>
            <a:r>
              <a:rPr lang="en-AU" dirty="0" smtClean="0"/>
              <a:t>We can 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realized niches? </a:t>
            </a:r>
            <a:endParaRPr lang="en-AU" sz="4800" dirty="0"/>
          </a:p>
        </p:txBody>
      </p:sp>
      <p:sp>
        <p:nvSpPr>
          <p:cNvPr id="4" name="TextBox 3"/>
          <p:cNvSpPr txBox="1"/>
          <p:nvPr/>
        </p:nvSpPr>
        <p:spPr>
          <a:xfrm>
            <a:off x="8246820"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9,706 bird,  5,156 mammal, 5,259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a:t>Split each species’ distribution into 25 “environmental” </a:t>
            </a:r>
            <a:r>
              <a:rPr lang="en-AU" dirty="0" smtClean="0"/>
              <a:t>partitions</a:t>
            </a:r>
          </a:p>
          <a:p>
            <a:endParaRPr lang="en-AU" dirty="0" smtClean="0"/>
          </a:p>
          <a:p>
            <a:r>
              <a:rPr lang="en-AU" dirty="0"/>
              <a:t>Habitat targets set following standard approaches</a:t>
            </a:r>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738846" y="1593073"/>
            <a:ext cx="4234565" cy="316180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9320" y="1670040"/>
            <a:ext cx="4112134" cy="3033595"/>
          </a:xfrm>
        </p:spPr>
      </p:pic>
      <p:sp>
        <p:nvSpPr>
          <p:cNvPr id="8" name="TextBox 7"/>
          <p:cNvSpPr txBox="1"/>
          <p:nvPr/>
        </p:nvSpPr>
        <p:spPr>
          <a:xfrm>
            <a:off x="205739" y="1211579"/>
            <a:ext cx="4381501" cy="3416320"/>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19,402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10,589  species have less than 3/25 of their partitions secured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10,589, 2,711 species are globally threatened</a:t>
            </a:r>
            <a:endParaRPr lang="en-AU" sz="2400" dirty="0"/>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6" name="TextBox 5"/>
          <p:cNvSpPr txBox="1"/>
          <p:nvPr/>
        </p:nvSpPr>
        <p:spPr>
          <a:xfrm>
            <a:off x="99060" y="1110065"/>
            <a:ext cx="4010223" cy="3539430"/>
          </a:xfrm>
          <a:prstGeom prst="rect">
            <a:avLst/>
          </a:prstGeom>
          <a:noFill/>
        </p:spPr>
        <p:txBody>
          <a:bodyPr wrap="square" rtlCol="0">
            <a:spAutoFit/>
          </a:bodyPr>
          <a:lstStyle/>
          <a:p>
            <a:r>
              <a:rPr lang="en-AU" sz="2800" dirty="0" smtClean="0"/>
              <a:t>Prioritization that ignores environmental variation:</a:t>
            </a:r>
          </a:p>
          <a:p>
            <a:endParaRPr lang="en-AU" sz="2800" dirty="0"/>
          </a:p>
          <a:p>
            <a:pPr marL="342900" indent="-342900">
              <a:buFont typeface="Arial" panose="020B0604020202020204" pitchFamily="34" charset="0"/>
              <a:buChar char="•"/>
            </a:pPr>
            <a:r>
              <a:rPr lang="en-AU" sz="2800" dirty="0"/>
              <a:t>f</a:t>
            </a:r>
            <a:r>
              <a:rPr lang="en-AU" sz="2800" dirty="0" smtClean="0"/>
              <a:t>ails to represent 10,517 species</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smtClean="0"/>
              <a:t>neglects areas outside of biodiversity hot spots</a:t>
            </a:r>
          </a:p>
        </p:txBody>
      </p:sp>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Try it yourself?</a:t>
            </a:r>
            <a:endParaRPr lang="en-AU" dirty="0"/>
          </a:p>
        </p:txBody>
      </p:sp>
      <p:sp>
        <p:nvSpPr>
          <p:cNvPr id="3" name="Content Placeholder 2"/>
          <p:cNvSpPr>
            <a:spLocks noGrp="1"/>
          </p:cNvSpPr>
          <p:nvPr>
            <p:ph idx="1"/>
          </p:nvPr>
        </p:nvSpPr>
        <p:spPr>
          <a:xfrm>
            <a:off x="4336026" y="1148530"/>
            <a:ext cx="4675239" cy="3733186"/>
          </a:xfrm>
        </p:spPr>
        <p:txBody>
          <a:bodyPr>
            <a:noAutofit/>
          </a:bodyPr>
          <a:lstStyle/>
          <a:p>
            <a:r>
              <a:rPr lang="en-AU" sz="2400" dirty="0" err="1" smtClean="0">
                <a:latin typeface="Courier New" panose="02070309020205020404" pitchFamily="49" charset="0"/>
                <a:cs typeface="Courier New" panose="02070309020205020404" pitchFamily="49" charset="0"/>
              </a:rPr>
              <a:t>prioritizr</a:t>
            </a:r>
            <a:r>
              <a:rPr lang="en-AU" sz="2400" dirty="0" smtClean="0">
                <a:latin typeface="Courier New" panose="02070309020205020404" pitchFamily="49" charset="0"/>
                <a:cs typeface="Courier New" panose="02070309020205020404" pitchFamily="49" charset="0"/>
              </a:rPr>
              <a:t> R package</a:t>
            </a:r>
          </a:p>
          <a:p>
            <a:pPr lvl="1"/>
            <a:r>
              <a:rPr lang="en-AU" sz="2400" dirty="0" smtClean="0"/>
              <a:t>Formulate and solve custom-tailored prioritization problems</a:t>
            </a:r>
          </a:p>
          <a:p>
            <a:pPr lvl="1"/>
            <a:r>
              <a:rPr lang="en-AU" sz="2400" dirty="0" smtClean="0"/>
              <a:t>Constraints to represent species in contiguous areas or cluster reserves</a:t>
            </a:r>
          </a:p>
          <a:p>
            <a:pPr lvl="1"/>
            <a:r>
              <a:rPr lang="en-AU" sz="2400" dirty="0" smtClean="0"/>
              <a:t>Solve large problems fast!</a:t>
            </a:r>
          </a:p>
          <a:p>
            <a:pPr lvl="1"/>
            <a:endParaRPr lang="en-AU" sz="2400" dirty="0" smtClean="0"/>
          </a:p>
        </p:txBody>
      </p:sp>
      <p:sp>
        <p:nvSpPr>
          <p:cNvPr id="4" name="Content Placeholder 2"/>
          <p:cNvSpPr txBox="1">
            <a:spLocks/>
          </p:cNvSpPr>
          <p:nvPr/>
        </p:nvSpPr>
        <p:spPr>
          <a:xfrm>
            <a:off x="147484" y="1148530"/>
            <a:ext cx="4033684" cy="3452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400" dirty="0" err="1" smtClean="0">
                <a:latin typeface="Courier New" panose="02070309020205020404" pitchFamily="49" charset="0"/>
                <a:cs typeface="Courier New" panose="02070309020205020404" pitchFamily="49" charset="0"/>
              </a:rPr>
              <a:t>raptr</a:t>
            </a:r>
            <a:r>
              <a:rPr lang="en-AU" sz="2400" dirty="0" smtClean="0">
                <a:latin typeface="Courier New" panose="02070309020205020404" pitchFamily="49" charset="0"/>
                <a:cs typeface="Courier New" panose="02070309020205020404" pitchFamily="49" charset="0"/>
              </a:rPr>
              <a:t> R package</a:t>
            </a:r>
          </a:p>
          <a:p>
            <a:pPr lvl="1"/>
            <a:r>
              <a:rPr lang="en-AU" sz="2400" dirty="0" smtClean="0"/>
              <a:t>Prioritise intra-specific variation</a:t>
            </a:r>
          </a:p>
        </p:txBody>
      </p:sp>
      <p:grpSp>
        <p:nvGrpSpPr>
          <p:cNvPr id="6" name="Group 5"/>
          <p:cNvGrpSpPr/>
          <p:nvPr/>
        </p:nvGrpSpPr>
        <p:grpSpPr>
          <a:xfrm>
            <a:off x="-11059" y="3941505"/>
            <a:ext cx="4188542" cy="1249926"/>
            <a:chOff x="147484" y="2813255"/>
            <a:chExt cx="4188542" cy="1249926"/>
          </a:xfrm>
        </p:grpSpPr>
        <p:sp>
          <p:nvSpPr>
            <p:cNvPr id="5" name="Flowchart: Process 4"/>
            <p:cNvSpPr/>
            <p:nvPr/>
          </p:nvSpPr>
          <p:spPr>
            <a:xfrm>
              <a:off x="147484" y="2813255"/>
              <a:ext cx="4188542" cy="124992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guro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4" y="2813255"/>
              <a:ext cx="4048125" cy="1190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5674480" y="4500880"/>
            <a:ext cx="3493264" cy="646331"/>
          </a:xfrm>
          <a:prstGeom prst="rect">
            <a:avLst/>
          </a:prstGeom>
          <a:noFill/>
        </p:spPr>
        <p:txBody>
          <a:bodyPr wrap="none" rtlCol="0">
            <a:spAutoFit/>
          </a:bodyPr>
          <a:lstStyle/>
          <a:p>
            <a:r>
              <a:rPr lang="en-AU" dirty="0" smtClean="0"/>
              <a:t>https://jeffrey-hanson.com/raptr</a:t>
            </a:r>
          </a:p>
          <a:p>
            <a:r>
              <a:rPr lang="en-AU" dirty="0" smtClean="0"/>
              <a:t>https</a:t>
            </a:r>
            <a:r>
              <a:rPr lang="en-AU" dirty="0"/>
              <a:t>://</a:t>
            </a:r>
            <a:r>
              <a:rPr lang="en-AU" dirty="0" smtClean="0"/>
              <a:t>prioritizr.github.io/prioritizr</a:t>
            </a:r>
            <a:endParaRPr lang="en-AU" dirty="0"/>
          </a:p>
        </p:txBody>
      </p:sp>
    </p:spTree>
    <p:extLst>
      <p:ext uri="{BB962C8B-B14F-4D97-AF65-F5344CB8AC3E}">
        <p14:creationId xmlns:p14="http://schemas.microsoft.com/office/powerpoint/2010/main" val="2998537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If you really want it: you need to plan for it</a:t>
            </a:r>
          </a:p>
          <a:p>
            <a:pPr marL="0" indent="0">
              <a:buNone/>
            </a:pPr>
            <a:endParaRPr lang="en-AU" dirty="0"/>
          </a:p>
          <a:p>
            <a:pPr marL="0" indent="0">
              <a:buNone/>
            </a:pPr>
            <a:endParaRPr lang="en-AU" dirty="0" smtClean="0"/>
          </a:p>
          <a:p>
            <a:r>
              <a:rPr lang="en-AU" dirty="0" smtClean="0"/>
              <a:t>Surrogates may work for some applications of genetic data – 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a:bodyPr>
          <a:lstStyle/>
          <a:p>
            <a:r>
              <a:rPr lang="en-AU" dirty="0" err="1"/>
              <a:t>raptr</a:t>
            </a:r>
            <a:r>
              <a:rPr lang="en-AU" dirty="0"/>
              <a:t>: Representative and adequate prioritization toolkit in R</a:t>
            </a:r>
          </a:p>
        </p:txBody>
      </p:sp>
      <p:sp>
        <p:nvSpPr>
          <p:cNvPr id="4" name="TextBox 3"/>
          <p:cNvSpPr txBox="1"/>
          <p:nvPr/>
        </p:nvSpPr>
        <p:spPr>
          <a:xfrm>
            <a:off x="5006478" y="4716000"/>
            <a:ext cx="4077783" cy="369332"/>
          </a:xfrm>
          <a:prstGeom prst="rect">
            <a:avLst/>
          </a:prstGeom>
          <a:noFill/>
        </p:spPr>
        <p:txBody>
          <a:bodyPr wrap="none" rtlCol="0">
            <a:spAutoFit/>
          </a:bodyPr>
          <a:lstStyle/>
          <a:p>
            <a:r>
              <a:rPr lang="en-AU" dirty="0"/>
              <a:t> </a:t>
            </a:r>
            <a:r>
              <a:rPr lang="en-AU" dirty="0" smtClean="0"/>
              <a:t>Hanson </a:t>
            </a:r>
            <a:r>
              <a:rPr lang="en-AU" i="1" dirty="0" smtClean="0"/>
              <a:t>et al.</a:t>
            </a:r>
            <a:r>
              <a:rPr lang="en-AU" dirty="0" smtClean="0"/>
              <a:t> 2018 Methods Ecol. &amp; </a:t>
            </a:r>
            <a:r>
              <a:rPr lang="en-AU" dirty="0" err="1" smtClean="0"/>
              <a:t>Evol</a:t>
            </a:r>
            <a:r>
              <a:rPr lang="en-AU" dirty="0" smtClean="0"/>
              <a:t>.</a:t>
            </a:r>
            <a:endParaRPr lang="en-AU" dirty="0"/>
          </a:p>
        </p:txBody>
      </p:sp>
    </p:spTree>
    <p:extLst>
      <p:ext uri="{BB962C8B-B14F-4D97-AF65-F5344CB8AC3E}">
        <p14:creationId xmlns:p14="http://schemas.microsoft.com/office/powerpoint/2010/main" val="108709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836" r="951" b="51015"/>
          <a:stretch/>
        </p:blipFill>
        <p:spPr>
          <a:xfrm>
            <a:off x="1854319" y="1153922"/>
            <a:ext cx="5435362" cy="2104802"/>
          </a:xfrm>
          <a:prstGeom prst="rect">
            <a:avLst/>
          </a:prstGeom>
        </p:spPr>
      </p:pic>
      <p:sp>
        <p:nvSpPr>
          <p:cNvPr id="7" name="Rectangle 6"/>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0490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7781</TotalTime>
  <Words>724</Words>
  <Application>Microsoft Office PowerPoint</Application>
  <PresentationFormat>On-screen Show (16:9)</PresentationFormat>
  <Paragraphs>208</Paragraphs>
  <Slides>50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Courier New</vt: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raptr: Representative and adequate prioritization toolkit in R</vt:lpstr>
      <vt:lpstr>Case study</vt:lpstr>
      <vt:lpstr>Case study</vt:lpstr>
      <vt:lpstr>Case-study </vt:lpstr>
      <vt:lpstr>Case-study </vt:lpstr>
      <vt:lpstr>Can we use environmental and geographic variables as surrogates  for genetic variation in  conservation planning?</vt:lpstr>
      <vt:lpstr>Evolutionary processes</vt:lpstr>
      <vt:lpstr>Evolutionary processes</vt:lpstr>
      <vt:lpstr>Evolutionary processes</vt:lpstr>
      <vt:lpstr>Evolutionary processes</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PowerPoint Presentation</vt:lpstr>
      <vt:lpstr>Surrogate performance</vt:lpstr>
      <vt:lpstr>How good are conventional approaches for capturing gene flow and can we do better?</vt:lpstr>
      <vt:lpstr>Conventional approaches for connectivity</vt:lpstr>
      <vt:lpstr>Reserve selection using genetic data</vt:lpstr>
      <vt:lpstr>Reserve selection using surrogate data</vt:lpstr>
      <vt:lpstr>Performance evaluation</vt:lpstr>
      <vt:lpstr>Performance evaluation</vt:lpstr>
      <vt:lpstr>Environmental data</vt:lpstr>
      <vt:lpstr>PowerPoint Presentation</vt:lpstr>
      <vt:lpstr>PowerPoint Presentation</vt:lpstr>
      <vt:lpstr>Does habitat suitability correlate with resistance to gene flow?</vt:lpstr>
      <vt:lpstr>Do we need genetic data to maintain gene flow?</vt:lpstr>
      <vt:lpstr>Do we need genetic data to maintain gene flow?</vt:lpstr>
      <vt:lpstr>Prioritizations need gene flow data</vt:lpstr>
      <vt:lpstr>How well are existing protected areas covering species’ realized niches? </vt:lpstr>
      <vt:lpstr>Species data</vt:lpstr>
      <vt:lpstr>How good is the existing protected system?</vt:lpstr>
      <vt:lpstr>Prioritization for realized niches</vt:lpstr>
      <vt:lpstr>Prioritization for realized niches</vt:lpstr>
      <vt:lpstr>Global conservation of realized niches</vt:lpstr>
      <vt:lpstr>Try it yourself?</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300</cp:revision>
  <dcterms:created xsi:type="dcterms:W3CDTF">2006-08-16T00:00:00Z</dcterms:created>
  <dcterms:modified xsi:type="dcterms:W3CDTF">2019-02-22T17:58:33Z</dcterms:modified>
</cp:coreProperties>
</file>